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18"/>
  </p:notesMasterIdLst>
  <p:handoutMasterIdLst>
    <p:handoutMasterId r:id="rId19"/>
  </p:handoutMasterIdLst>
  <p:sldIdLst>
    <p:sldId id="259" r:id="rId3"/>
    <p:sldId id="261" r:id="rId4"/>
    <p:sldId id="262" r:id="rId5"/>
    <p:sldId id="258" r:id="rId6"/>
    <p:sldId id="265" r:id="rId7"/>
    <p:sldId id="266" r:id="rId8"/>
    <p:sldId id="268" r:id="rId9"/>
    <p:sldId id="269" r:id="rId10"/>
    <p:sldId id="271" r:id="rId11"/>
    <p:sldId id="273" r:id="rId12"/>
    <p:sldId id="274" r:id="rId13"/>
    <p:sldId id="275" r:id="rId14"/>
    <p:sldId id="276" r:id="rId15"/>
    <p:sldId id="277" r:id="rId16"/>
    <p:sldId id="278" r:id="rId17"/>
  </p:sldIdLst>
  <p:sldSz cx="9144000" cy="6858000" type="screen4x3"/>
  <p:notesSz cx="7315200" cy="96012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E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2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4" d="100"/>
        <a:sy n="2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3F1A6-6F57-4A25-9E2A-3FFD08248975}" type="datetimeFigureOut">
              <a:rPr lang="en-US" smtClean="0"/>
              <a:t>19/7/27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ECE9-2A2E-4868-AD0C-6634BAE01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4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357" cy="4811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209" y="1"/>
            <a:ext cx="3170357" cy="4811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419F-82DB-4D8C-A6E0-6C4093FB9A3E}" type="datetimeFigureOut">
              <a:rPr lang="en-US" smtClean="0"/>
              <a:t>19/7/27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0867" y="4620373"/>
            <a:ext cx="5853468" cy="37803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098"/>
            <a:ext cx="3170357" cy="4811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209" y="9120098"/>
            <a:ext cx="3170357" cy="4811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18D9C-3E9A-4744-BC6C-00CF62B5F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181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18D9C-3E9A-4744-BC6C-00CF62B5F5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5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TW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4C3FDE6F-AF21-4CA7-BE9E-A5A2B91E6BEC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332A0-B6AD-47BB-9982-55DC40F3669A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5EDC-F214-4C31-A1F4-6E2DE8C387DA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 smtClean="0"/>
              <a:t>Click to edit Master subtitle style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1904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553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8089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0103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8403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19/7/27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0151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19/7/27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435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97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122E5A3-E0C9-4CB1-B81B-3951DBE3B3D4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5133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414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625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B94760A-346E-4C4E-AC19-DB39C342E9D4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D6A11-897E-4F0F-BF9B-689EEE1A46CC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3A68-E660-435F-AAAC-C86DC363ED08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BB56126-322D-41D5-993E-4661AF4B72B0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C90E3-1182-4EBF-B59C-0834D77D695B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EFC67E2-D07A-4A33-BC77-E2B83AA4778B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altLang="zh-TW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87E52C-DA7C-422C-8094-A2CA051AF56A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  <a:p>
            <a:pPr lvl="1" eaLnBrk="1" latinLnBrk="0" hangingPunct="1"/>
            <a:r>
              <a:rPr kumimoji="0" lang="en-US" altLang="zh-TW" smtClean="0"/>
              <a:t>Second level</a:t>
            </a:r>
          </a:p>
          <a:p>
            <a:pPr lvl="2" eaLnBrk="1" latinLnBrk="0" hangingPunct="1"/>
            <a:r>
              <a:rPr kumimoji="0" lang="en-US" altLang="zh-TW" smtClean="0"/>
              <a:t>Third level</a:t>
            </a:r>
          </a:p>
          <a:p>
            <a:pPr lvl="3" eaLnBrk="1" latinLnBrk="0" hangingPunct="1"/>
            <a:r>
              <a:rPr kumimoji="0" lang="en-US" altLang="zh-TW" smtClean="0"/>
              <a:t>Fourth level</a:t>
            </a:r>
          </a:p>
          <a:p>
            <a:pPr lvl="4" eaLnBrk="1" latinLnBrk="0" hangingPunct="1"/>
            <a:r>
              <a:rPr kumimoji="0" lang="en-US" altLang="zh-TW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829B3BE-C8A9-4FE8-B79E-49813A782544}" type="datetime1">
              <a:rPr lang="zh-TW" altLang="en-US" smtClean="0"/>
              <a:t>19/7/27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93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4.xml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4.xml"/><Relationship Id="rId3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4.xml"/><Relationship Id="rId3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4.xml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4.xml"/><Relationship Id="rId3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4.xml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" Target="slide15.xml"/><Relationship Id="rId20" Type="http://schemas.openxmlformats.org/officeDocument/2006/relationships/slide" Target="slide14.xml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10" Type="http://schemas.openxmlformats.org/officeDocument/2006/relationships/hyperlink" Target="https://www.google.com/url?sa=i&amp;rct=j&amp;q=&amp;esrc=s&amp;source=images&amp;cd=&amp;ved=2ahUKEwjNqIyK58PjAhUJfd4KHR63AeUQjRx6BAgBEAU&amp;url=https://www.mailform.io/&amp;psig=AOvVaw2xPzaWf2NRfo4CXl7ypTZY&amp;ust=1563722642828724" TargetMode="External"/><Relationship Id="rId11" Type="http://schemas.openxmlformats.org/officeDocument/2006/relationships/image" Target="../media/image22.png"/><Relationship Id="rId12" Type="http://schemas.openxmlformats.org/officeDocument/2006/relationships/slide" Target="slide13.xml"/><Relationship Id="rId13" Type="http://schemas.openxmlformats.org/officeDocument/2006/relationships/image" Target="../media/image23.png"/><Relationship Id="rId14" Type="http://schemas.openxmlformats.org/officeDocument/2006/relationships/image" Target="../media/image18.tmp"/><Relationship Id="rId15" Type="http://schemas.openxmlformats.org/officeDocument/2006/relationships/image" Target="../media/image24.jpeg"/><Relationship Id="rId16" Type="http://schemas.openxmlformats.org/officeDocument/2006/relationships/slide" Target="slide12.xml"/><Relationship Id="rId17" Type="http://schemas.openxmlformats.org/officeDocument/2006/relationships/image" Target="../media/image25.tmp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slide" Target="slide8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sole.dialogflow.com/api-client/demo/embedded/3dc4f326-14f5-4b91-9ab0-8b7e6bddf9a8" TargetMode="External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2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4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5536" y="116632"/>
            <a:ext cx="7772400" cy="57606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/>
              <a:t>Hackimon – Our team </a:t>
            </a:r>
            <a:r>
              <a:rPr lang="en-US" altLang="zh-TW" b="1" dirty="0" smtClean="0"/>
              <a:t>members</a:t>
            </a:r>
            <a:endParaRPr lang="zh-TW" altLang="en-US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7504" y="2996952"/>
            <a:ext cx="8568952" cy="3805783"/>
            <a:chOff x="107504" y="2996952"/>
            <a:chExt cx="8568952" cy="380578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11760" y="4869160"/>
              <a:ext cx="866775" cy="193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03648" y="4869160"/>
              <a:ext cx="819150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63888" y="4941168"/>
              <a:ext cx="8382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24128" y="4869160"/>
              <a:ext cx="800100" cy="1924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04248" y="4941168"/>
              <a:ext cx="876300" cy="174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44008" y="4941168"/>
              <a:ext cx="742950" cy="1771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 useBgFill="1">
          <p:nvSpPr>
            <p:cNvPr id="13" name="Rounded Rectangular Callout 12"/>
            <p:cNvSpPr/>
            <p:nvPr/>
          </p:nvSpPr>
          <p:spPr>
            <a:xfrm>
              <a:off x="107504" y="4365104"/>
              <a:ext cx="1224136" cy="792088"/>
            </a:xfrm>
            <a:prstGeom prst="wedgeRoundRectCallout">
              <a:avLst>
                <a:gd name="adj1" fmla="val 63797"/>
                <a:gd name="adj2" fmla="val 58771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Catherine. I am working in GLCM IT for BI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4" name="Rounded Rectangular Callout 13"/>
            <p:cNvSpPr/>
            <p:nvPr/>
          </p:nvSpPr>
          <p:spPr>
            <a:xfrm>
              <a:off x="1115616" y="3501008"/>
              <a:ext cx="1512168" cy="792088"/>
            </a:xfrm>
            <a:prstGeom prst="wedgeRoundRectCallout">
              <a:avLst>
                <a:gd name="adj1" fmla="val 48584"/>
                <a:gd name="adj2" fmla="val 13045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Nick,. I am Business Analyst working in data visualization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5" name="Rounded Rectangular Callout 14"/>
            <p:cNvSpPr/>
            <p:nvPr/>
          </p:nvSpPr>
          <p:spPr>
            <a:xfrm>
              <a:off x="2915816" y="3861048"/>
              <a:ext cx="1512168" cy="648072"/>
            </a:xfrm>
            <a:prstGeom prst="wedgeRoundRectCallout">
              <a:avLst>
                <a:gd name="adj1" fmla="val 18582"/>
                <a:gd name="adj2" fmla="val 11487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KK. I am Infrastructure Lead in Group Function.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6" name="Rounded Rectangular Callout 15"/>
            <p:cNvSpPr/>
            <p:nvPr/>
          </p:nvSpPr>
          <p:spPr>
            <a:xfrm>
              <a:off x="4644008" y="3789040"/>
              <a:ext cx="1368152" cy="720080"/>
            </a:xfrm>
            <a:prstGeom prst="wedgeRoundRectCallout">
              <a:avLst>
                <a:gd name="adj1" fmla="val -18754"/>
                <a:gd name="adj2" fmla="val 86725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Krystal. I am Global Portfolio Manager in RBWM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7" name="Rounded Rectangular Callout 16"/>
            <p:cNvSpPr/>
            <p:nvPr/>
          </p:nvSpPr>
          <p:spPr>
            <a:xfrm>
              <a:off x="6156176" y="2996952"/>
              <a:ext cx="1584176" cy="1008112"/>
            </a:xfrm>
            <a:prstGeom prst="wedgeRoundRectCallout">
              <a:avLst>
                <a:gd name="adj1" fmla="val -40633"/>
                <a:gd name="adj2" fmla="val 142552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Michael working as Senior Lead Solution Architect for GLCM and Payment System in ASP.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8" name="Rounded Rectangular Callout 17"/>
            <p:cNvSpPr/>
            <p:nvPr/>
          </p:nvSpPr>
          <p:spPr>
            <a:xfrm>
              <a:off x="7092280" y="4077072"/>
              <a:ext cx="1584176" cy="792088"/>
            </a:xfrm>
            <a:prstGeom prst="wedgeRoundRectCallout">
              <a:avLst>
                <a:gd name="adj1" fmla="val -33661"/>
                <a:gd name="adj2" fmla="val 6115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April. I am Development Manager working in Qlik Sense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Content Placeholder 2"/>
          <p:cNvSpPr>
            <a:spLocks noGrp="1"/>
          </p:cNvSpPr>
          <p:nvPr>
            <p:ph sz="quarter" idx="1"/>
          </p:nvPr>
        </p:nvSpPr>
        <p:spPr>
          <a:xfrm>
            <a:off x="1187624" y="692696"/>
            <a:ext cx="7416824" cy="2520280"/>
          </a:xfrm>
          <a:prstGeom prst="cloudCallout">
            <a:avLst/>
          </a:prstGeom>
          <a:solidFill>
            <a:srgbClr val="9FE9CB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</a:rPr>
              <a:t>Why we join</a:t>
            </a:r>
            <a:r>
              <a:rPr lang="en-US" altLang="zh-TW" b="1" dirty="0" smtClean="0">
                <a:solidFill>
                  <a:srgbClr val="002060"/>
                </a:solidFill>
              </a:rPr>
              <a:t>?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en-US" altLang="zh-TW" dirty="0" smtClean="0">
                <a:solidFill>
                  <a:srgbClr val="002060"/>
                </a:solidFill>
              </a:rPr>
              <a:t>Good </a:t>
            </a:r>
            <a:r>
              <a:rPr lang="en-US" altLang="zh-TW" dirty="0">
                <a:solidFill>
                  <a:srgbClr val="002060"/>
                </a:solidFill>
              </a:rPr>
              <a:t>learning </a:t>
            </a:r>
            <a:r>
              <a:rPr lang="en-US" altLang="zh-TW" dirty="0" smtClean="0">
                <a:solidFill>
                  <a:srgbClr val="002060"/>
                </a:solidFill>
              </a:rPr>
              <a:t>program</a:t>
            </a:r>
          </a:p>
          <a:p>
            <a:r>
              <a:rPr lang="en-US" altLang="zh-TW" dirty="0" smtClean="0">
                <a:solidFill>
                  <a:srgbClr val="002060"/>
                </a:solidFill>
              </a:rPr>
              <a:t>Enjoy the </a:t>
            </a:r>
            <a:r>
              <a:rPr lang="en-US" altLang="zh-TW" dirty="0">
                <a:solidFill>
                  <a:srgbClr val="002060"/>
                </a:solidFill>
              </a:rPr>
              <a:t>latest IT trend</a:t>
            </a:r>
          </a:p>
          <a:p>
            <a:r>
              <a:rPr lang="en-US" altLang="zh-TW" dirty="0">
                <a:solidFill>
                  <a:srgbClr val="002060"/>
                </a:solidFill>
              </a:rPr>
              <a:t>Explore the power of AI, Cloud &amp; </a:t>
            </a:r>
            <a:r>
              <a:rPr lang="en-US" altLang="zh-TW" dirty="0" err="1" smtClean="0">
                <a:solidFill>
                  <a:srgbClr val="002060"/>
                </a:solidFill>
              </a:rPr>
              <a:t>IoT</a:t>
            </a:r>
            <a:r>
              <a:rPr lang="en-US" altLang="zh-TW" dirty="0" smtClean="0">
                <a:solidFill>
                  <a:srgbClr val="002060"/>
                </a:solidFill>
              </a:rPr>
              <a:t> to </a:t>
            </a:r>
            <a:r>
              <a:rPr lang="en-US" altLang="zh-TW" dirty="0">
                <a:solidFill>
                  <a:srgbClr val="002060"/>
                </a:solidFill>
              </a:rPr>
              <a:t>change the world</a:t>
            </a:r>
          </a:p>
          <a:p>
            <a:endParaRPr lang="en-US" altLang="zh-TW" dirty="0">
              <a:solidFill>
                <a:srgbClr val="002060"/>
              </a:solidFill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993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6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0.46.36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5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8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7-28 at 00.53.54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7516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9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7-28 at 01.00.31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33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3.08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6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7.21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9.57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2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1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1560" y="1124744"/>
            <a:ext cx="7416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Thousands </a:t>
            </a:r>
            <a:r>
              <a:rPr lang="en-US" altLang="zh-CN" dirty="0" smtClean="0"/>
              <a:t>of financial </a:t>
            </a:r>
            <a:r>
              <a:rPr lang="en-US" altLang="zh-CN" dirty="0"/>
              <a:t>research </a:t>
            </a:r>
            <a:r>
              <a:rPr lang="en-US" altLang="zh-CN" dirty="0" smtClean="0"/>
              <a:t>reports published every minute</a:t>
            </a:r>
          </a:p>
          <a:p>
            <a:pPr marL="285750" indent="-285750">
              <a:buFont typeface="Arial"/>
              <a:buChar char="•"/>
            </a:pPr>
            <a:endParaRPr lang="bg-BG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Digest reports </a:t>
            </a:r>
            <a:r>
              <a:rPr lang="en-US" altLang="zh-CN" dirty="0" smtClean="0"/>
              <a:t>quickly &amp; make investment decision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Summarize key points </a:t>
            </a:r>
            <a:r>
              <a:rPr lang="en-US" altLang="zh-CN" dirty="0"/>
              <a:t>from lots of narrative comments 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The innovation challenge 1B (submitted by GPB) </a:t>
            </a:r>
            <a:r>
              <a:rPr lang="en-US" altLang="zh-CN" dirty="0" smtClean="0"/>
              <a:t>looks </a:t>
            </a:r>
            <a:r>
              <a:rPr lang="en-US" altLang="zh-CN" dirty="0" smtClean="0"/>
              <a:t>for a solution to improve customer experience based on the knowledge</a:t>
            </a:r>
          </a:p>
        </p:txBody>
      </p:sp>
      <p:sp>
        <p:nvSpPr>
          <p:cNvPr id="5" name="標題 1"/>
          <p:cNvSpPr>
            <a:spLocks noGrp="1"/>
          </p:cNvSpPr>
          <p:nvPr/>
        </p:nvSpPr>
        <p:spPr>
          <a:xfrm>
            <a:off x="333562" y="311401"/>
            <a:ext cx="777240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HK" sz="3000" b="1" cap="small" dirty="0" smtClean="0">
                <a:solidFill>
                  <a:schemeClr val="tx2"/>
                </a:solidFill>
              </a:rPr>
              <a:t>Problem Statement</a:t>
            </a:r>
            <a:endParaRPr lang="zh-HK" altLang="en-US" sz="3000" b="1" cap="small" dirty="0">
              <a:solidFill>
                <a:schemeClr val="tx2"/>
              </a:solidFill>
            </a:endParaRPr>
          </a:p>
        </p:txBody>
      </p:sp>
      <p:pic>
        <p:nvPicPr>
          <p:cNvPr id="3" name="Picture 2" descr="Screen Shot 2019-07-27 at 19.26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501008"/>
            <a:ext cx="5436096" cy="3233938"/>
          </a:xfrm>
          <a:prstGeom prst="rect">
            <a:avLst/>
          </a:prstGeom>
        </p:spPr>
      </p:pic>
      <p:pic>
        <p:nvPicPr>
          <p:cNvPr id="6" name="Picture 5" descr="Screen Shot 2019-07-27 at 21.13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6533">
            <a:off x="959958" y="5356458"/>
            <a:ext cx="1239352" cy="1343353"/>
          </a:xfrm>
          <a:prstGeom prst="rect">
            <a:avLst/>
          </a:prstGeom>
        </p:spPr>
      </p:pic>
      <p:pic>
        <p:nvPicPr>
          <p:cNvPr id="9" name="Picture 8" descr="Screen Shot 2019-07-27 at 23.45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7858">
            <a:off x="777562" y="3803271"/>
            <a:ext cx="1053539" cy="1550303"/>
          </a:xfrm>
          <a:prstGeom prst="rect">
            <a:avLst/>
          </a:prstGeom>
        </p:spPr>
      </p:pic>
      <p:pic>
        <p:nvPicPr>
          <p:cNvPr id="7" name="Picture 6" descr="Screen Shot 2019-07-27 at 21.12.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91">
            <a:off x="1954511" y="4108960"/>
            <a:ext cx="1130734" cy="16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4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163" y="188640"/>
            <a:ext cx="7467600" cy="634082"/>
          </a:xfrm>
        </p:spPr>
        <p:txBody>
          <a:bodyPr/>
          <a:lstStyle/>
          <a:p>
            <a:r>
              <a:rPr kumimoji="1" lang="en-US" altLang="zh-CN" dirty="0" smtClean="0"/>
              <a:t>Solution and business case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6162" y="908720"/>
            <a:ext cx="8262301" cy="576064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zh-CN" sz="2000" dirty="0" smtClean="0"/>
              <a:t>“</a:t>
            </a:r>
            <a:r>
              <a:rPr lang="en-US" altLang="zh-CN" sz="2000" b="1" dirty="0" smtClean="0">
                <a:solidFill>
                  <a:srgbClr val="3668C4"/>
                </a:solidFill>
              </a:rPr>
              <a:t>Chabot Solution</a:t>
            </a:r>
            <a:r>
              <a:rPr lang="en-US" altLang="zh-CN" sz="2000" dirty="0" smtClean="0"/>
              <a:t>” summarize investment </a:t>
            </a:r>
            <a:r>
              <a:rPr lang="en-US" altLang="zh-CN" sz="2000" dirty="0" smtClean="0"/>
              <a:t>advice </a:t>
            </a:r>
            <a:r>
              <a:rPr lang="en-US" altLang="zh-CN" sz="2000" dirty="0" smtClean="0"/>
              <a:t>instantly</a:t>
            </a:r>
          </a:p>
          <a:p>
            <a:pPr marL="0" indent="0">
              <a:buNone/>
            </a:pPr>
            <a:endParaRPr lang="en-US" altLang="zh-CN" sz="1800" dirty="0"/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altLang="zh-CN" sz="2000" dirty="0" smtClean="0"/>
              <a:t>Google Cloud based solution:</a:t>
            </a:r>
          </a:p>
          <a:p>
            <a:pPr lvl="1">
              <a:buFont typeface="Arial"/>
              <a:buChar char="•"/>
            </a:pPr>
            <a:r>
              <a:rPr lang="en-US" altLang="zh-CN" sz="1800" dirty="0" smtClean="0"/>
              <a:t>                                 - scan the research reports</a:t>
            </a:r>
          </a:p>
          <a:p>
            <a:pPr lvl="1">
              <a:buFont typeface="Arial"/>
              <a:buChar char="•"/>
            </a:pPr>
            <a:endParaRPr lang="en-US" altLang="zh-CN" sz="1800" dirty="0" smtClean="0"/>
          </a:p>
          <a:p>
            <a:pPr lvl="1">
              <a:buFont typeface="Arial"/>
              <a:buChar char="•"/>
            </a:pPr>
            <a:endParaRPr lang="en-US" altLang="zh-CN" sz="1800" dirty="0" smtClean="0"/>
          </a:p>
          <a:p>
            <a:pPr lvl="1">
              <a:buFont typeface="Arial"/>
              <a:buChar char="•"/>
            </a:pPr>
            <a:r>
              <a:rPr lang="en-US" altLang="zh-CN" sz="1800" dirty="0" smtClean="0"/>
              <a:t>                      - train model with continuous learning</a:t>
            </a:r>
          </a:p>
          <a:p>
            <a:pPr marL="365760" lvl="1" indent="0">
              <a:buNone/>
            </a:pPr>
            <a:endParaRPr lang="en-US" altLang="zh-CN" sz="1800" dirty="0" smtClean="0"/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altLang="zh-CN" sz="2000" dirty="0" smtClean="0"/>
              <a:t>The </a:t>
            </a:r>
            <a:r>
              <a:rPr lang="en-US" altLang="zh-CN" sz="2000" b="1" dirty="0" smtClean="0">
                <a:solidFill>
                  <a:srgbClr val="3668C4"/>
                </a:solidFill>
              </a:rPr>
              <a:t>Chabot</a:t>
            </a:r>
            <a:r>
              <a:rPr lang="en-US" altLang="zh-CN" sz="2000" dirty="0" smtClean="0"/>
              <a:t>:</a:t>
            </a:r>
          </a:p>
          <a:p>
            <a:pPr marL="651510" lvl="1" indent="-285750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User-friendly </a:t>
            </a:r>
            <a:r>
              <a:rPr lang="en-US" altLang="zh-CN" sz="1800" dirty="0" smtClean="0"/>
              <a:t>interface</a:t>
            </a:r>
            <a:endParaRPr lang="en-US" altLang="zh-CN" sz="1800" dirty="0"/>
          </a:p>
          <a:p>
            <a:pPr marL="651510" lvl="1" indent="-285750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Accessible from browser </a:t>
            </a:r>
            <a:r>
              <a:rPr lang="en-US" altLang="zh-CN" sz="1800" dirty="0" smtClean="0"/>
              <a:t>on   </a:t>
            </a:r>
            <a:endParaRPr lang="en-US" altLang="zh-CN" sz="1800" dirty="0"/>
          </a:p>
          <a:p>
            <a:pPr lvl="1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Interactive investor’s query with the result </a:t>
            </a:r>
            <a:r>
              <a:rPr lang="en-US" altLang="zh-CN" sz="1800" dirty="0" smtClean="0"/>
              <a:t>from</a:t>
            </a:r>
            <a:endParaRPr lang="en-US" altLang="zh-CN" sz="1800" dirty="0"/>
          </a:p>
          <a:p>
            <a:pPr marL="651510" lvl="1" indent="-285750">
              <a:buFont typeface="Arial"/>
              <a:buChar char="•"/>
            </a:pPr>
            <a:r>
              <a:rPr lang="en-US" altLang="zh-CN" sz="1800" dirty="0"/>
              <a:t>Extended to </a:t>
            </a:r>
            <a:r>
              <a:rPr lang="en-US" altLang="zh-CN" sz="1800" dirty="0">
                <a:solidFill>
                  <a:srgbClr val="3668C4"/>
                </a:solidFill>
              </a:rPr>
              <a:t>National Language Support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pPr>
              <a:buBlip>
                <a:blip r:embed="rId2"/>
              </a:buBlip>
            </a:pPr>
            <a:r>
              <a:rPr lang="en-US" altLang="zh-CN" sz="2000" dirty="0" smtClean="0"/>
              <a:t>Address </a:t>
            </a:r>
            <a:r>
              <a:rPr lang="en-US" altLang="zh-CN" sz="2000" dirty="0"/>
              <a:t>to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innovation challenge 1B </a:t>
            </a:r>
            <a:endParaRPr lang="en-US" altLang="zh-CN" sz="2000" dirty="0" smtClean="0"/>
          </a:p>
          <a:p>
            <a:pPr marL="651510" lvl="1" indent="-285750">
              <a:buFont typeface="Arial"/>
              <a:buChar char="•"/>
            </a:pPr>
            <a:endParaRPr lang="en-US" altLang="zh-CN" sz="1800" dirty="0" smtClean="0"/>
          </a:p>
          <a:p>
            <a:pPr marL="365760" lvl="1" indent="0">
              <a:buNone/>
            </a:pPr>
            <a:endParaRPr lang="en-US" altLang="zh-CN" sz="1800" dirty="0"/>
          </a:p>
        </p:txBody>
      </p:sp>
      <p:pic>
        <p:nvPicPr>
          <p:cNvPr id="7" name="Picture 6" descr="Screen Shot 2019-07-27 at 22.2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00808"/>
            <a:ext cx="1784700" cy="1624077"/>
          </a:xfrm>
          <a:prstGeom prst="rect">
            <a:avLst/>
          </a:prstGeom>
        </p:spPr>
      </p:pic>
      <p:pic>
        <p:nvPicPr>
          <p:cNvPr id="10" name="Picture 9" descr="Screen Shot 2019-07-27 at 22.29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2167912" cy="444992"/>
          </a:xfrm>
          <a:prstGeom prst="rect">
            <a:avLst/>
          </a:prstGeom>
        </p:spPr>
      </p:pic>
      <p:pic>
        <p:nvPicPr>
          <p:cNvPr id="12" name="Picture 11" descr="Screen Shot 2019-07-27 at 22.49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47372"/>
            <a:ext cx="1413404" cy="881628"/>
          </a:xfrm>
          <a:prstGeom prst="rect">
            <a:avLst/>
          </a:prstGeom>
        </p:spPr>
      </p:pic>
      <p:pic>
        <p:nvPicPr>
          <p:cNvPr id="13" name="Picture 12" descr="Screen Shot 2019-07-27 at 22.52.2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429000"/>
            <a:ext cx="2896071" cy="864096"/>
          </a:xfrm>
          <a:prstGeom prst="rect">
            <a:avLst/>
          </a:prstGeom>
        </p:spPr>
      </p:pic>
      <p:pic>
        <p:nvPicPr>
          <p:cNvPr id="14" name="Picture 13" descr="Screen Shot 2019-07-27 at 22.57.3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93096"/>
            <a:ext cx="1080120" cy="74666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228184" y="4484996"/>
            <a:ext cx="1008112" cy="1104244"/>
            <a:chOff x="6732240" y="4392428"/>
            <a:chExt cx="1475101" cy="1508969"/>
          </a:xfrm>
        </p:grpSpPr>
        <p:pic>
          <p:nvPicPr>
            <p:cNvPr id="16" name="內容版面配置區 7" descr="畫面剪輯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4" t="1474"/>
            <a:stretch/>
          </p:blipFill>
          <p:spPr>
            <a:xfrm>
              <a:off x="7070674" y="4392428"/>
              <a:ext cx="1031303" cy="1185770"/>
            </a:xfrm>
            <a:prstGeom prst="rect">
              <a:avLst/>
            </a:prstGeom>
          </p:spPr>
        </p:pic>
        <p:sp>
          <p:nvSpPr>
            <p:cNvPr id="17" name="矩形 17"/>
            <p:cNvSpPr/>
            <p:nvPr/>
          </p:nvSpPr>
          <p:spPr>
            <a:xfrm>
              <a:off x="6732240" y="5589241"/>
              <a:ext cx="1475101" cy="31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HK" sz="1400" b="1" dirty="0" smtClean="0">
                  <a:solidFill>
                    <a:srgbClr val="3668C4"/>
                  </a:solidFill>
                  <a:latin typeface="Calibri"/>
                  <a:cs typeface="Calibri"/>
                </a:rPr>
                <a:t>Trained M</a:t>
              </a:r>
              <a:r>
                <a:rPr lang="en-US" altLang="zh-TW" sz="1400" b="1" dirty="0" smtClean="0">
                  <a:solidFill>
                    <a:srgbClr val="3668C4"/>
                  </a:solidFill>
                  <a:latin typeface="Calibri"/>
                  <a:cs typeface="Calibri"/>
                </a:rPr>
                <a:t>odel</a:t>
              </a:r>
              <a:endParaRPr lang="zh-HK" altLang="en-US" sz="1400" b="1" dirty="0">
                <a:solidFill>
                  <a:srgbClr val="3668C4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38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/>
        </p:nvSpPr>
        <p:spPr>
          <a:xfrm>
            <a:off x="333562" y="311401"/>
            <a:ext cx="777240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HK" sz="3000" b="1" cap="small" dirty="0">
                <a:solidFill>
                  <a:schemeClr val="tx2"/>
                </a:solidFill>
              </a:rPr>
              <a:t>Architecture Logical</a:t>
            </a:r>
            <a:r>
              <a:rPr lang="en-US" altLang="zh-HK" sz="3000" b="1" cap="small" dirty="0" smtClean="0">
                <a:solidFill>
                  <a:schemeClr val="tx2"/>
                </a:solidFill>
              </a:rPr>
              <a:t> </a:t>
            </a:r>
            <a:r>
              <a:rPr lang="en-US" altLang="zh-HK" sz="3000" b="1" cap="small" dirty="0">
                <a:solidFill>
                  <a:schemeClr val="tx2"/>
                </a:solidFill>
              </a:rPr>
              <a:t>Diagram</a:t>
            </a:r>
            <a:endParaRPr lang="zh-HK" altLang="en-US" sz="3000" b="1" cap="small" dirty="0">
              <a:solidFill>
                <a:schemeClr val="tx2"/>
              </a:solidFill>
            </a:endParaRPr>
          </a:p>
        </p:txBody>
      </p:sp>
      <p:pic>
        <p:nvPicPr>
          <p:cNvPr id="5" name="Picture 2" descr="pdf logo 的圖片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6008"/>
            <a:ext cx="991542" cy="87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319087" y="1725447"/>
            <a:ext cx="8401744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5" idx="2"/>
          </p:cNvCxnSpPr>
          <p:nvPr/>
        </p:nvCxnSpPr>
        <p:spPr>
          <a:xfrm flipH="1">
            <a:off x="877491" y="1725447"/>
            <a:ext cx="13816" cy="812608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935507" y="1844824"/>
            <a:ext cx="1188221" cy="504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1</a:t>
            </a:r>
            <a:r>
              <a:rPr lang="en-US" altLang="zh-HK" sz="1100" dirty="0" smtClean="0">
                <a:solidFill>
                  <a:schemeClr val="tx1"/>
                </a:solidFill>
              </a:rPr>
              <a:t>. Upload PDF via API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Picture 4" descr="http://www.boylesoftware.com/blog/wp-content/uploads/2016/02/Screen-Shot-2016-02-22-at-11.42.46-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81" y="1956559"/>
            <a:ext cx="2679607" cy="147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331640" y="1052736"/>
            <a:ext cx="864096" cy="576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100" dirty="0" smtClean="0">
                <a:solidFill>
                  <a:schemeClr val="tx1"/>
                </a:solidFill>
              </a:rPr>
              <a:t>Research daily Financial report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Picture 22" descr="https://cdn-ak.f.st-hatena.com/images/fotolife/r/ryo_abe/20171210/2017121000360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t="10978" r="12874" b="27268"/>
          <a:stretch/>
        </p:blipFill>
        <p:spPr bwMode="auto">
          <a:xfrm>
            <a:off x="187113" y="3647440"/>
            <a:ext cx="1432559" cy="4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/>
          <p:cNvCxnSpPr/>
          <p:nvPr/>
        </p:nvCxnSpPr>
        <p:spPr>
          <a:xfrm flipH="1">
            <a:off x="877490" y="3042110"/>
            <a:ext cx="1" cy="62138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hlinkClick r:id="rId6" action="ppaction://hlinksldjump"/>
          </p:cNvPr>
          <p:cNvSpPr/>
          <p:nvPr/>
        </p:nvSpPr>
        <p:spPr>
          <a:xfrm>
            <a:off x="943968" y="3140968"/>
            <a:ext cx="1179760" cy="4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2</a:t>
            </a:r>
            <a:r>
              <a:rPr lang="en-US" altLang="zh-HK" sz="1100" dirty="0" smtClean="0">
                <a:solidFill>
                  <a:schemeClr val="tx1"/>
                </a:solidFill>
              </a:rPr>
              <a:t>. Trigger Cloud function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875467" y="4387603"/>
            <a:ext cx="2" cy="814747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hlinkClick r:id="rId7" action="ppaction://hlinksldjump"/>
          </p:cNvPr>
          <p:cNvSpPr/>
          <p:nvPr/>
        </p:nvSpPr>
        <p:spPr>
          <a:xfrm>
            <a:off x="907962" y="4437112"/>
            <a:ext cx="1287773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3. Extract Text </a:t>
            </a:r>
            <a:r>
              <a:rPr lang="en-US" altLang="zh-HK" sz="1100" dirty="0" smtClean="0">
                <a:solidFill>
                  <a:schemeClr val="tx1"/>
                </a:solidFill>
              </a:rPr>
              <a:t>&amp; </a:t>
            </a:r>
            <a:r>
              <a:rPr lang="en-US" altLang="zh-HK" sz="1100" dirty="0" smtClean="0">
                <a:solidFill>
                  <a:schemeClr val="tx1"/>
                </a:solidFill>
              </a:rPr>
              <a:t>convert format </a:t>
            </a:r>
            <a:r>
              <a:rPr lang="en-US" altLang="zh-HK" sz="1100" dirty="0" smtClean="0">
                <a:solidFill>
                  <a:schemeClr val="tx1"/>
                </a:solidFill>
              </a:rPr>
              <a:t>(using Python)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hlinkClick r:id="rId8" action="ppaction://hlinksldjump"/>
          </p:cNvPr>
          <p:cNvSpPr/>
          <p:nvPr/>
        </p:nvSpPr>
        <p:spPr>
          <a:xfrm>
            <a:off x="1259632" y="5517232"/>
            <a:ext cx="12241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4. load formatted data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1232000" y="5456134"/>
            <a:ext cx="1512167" cy="0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hlinkClick r:id="rId9" action="ppaction://hlinksldjump"/>
          </p:cNvPr>
          <p:cNvSpPr/>
          <p:nvPr/>
        </p:nvSpPr>
        <p:spPr>
          <a:xfrm>
            <a:off x="6841315" y="5639787"/>
            <a:ext cx="1247328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Trained M</a:t>
            </a:r>
            <a:r>
              <a:rPr lang="en-US" altLang="zh-TW" sz="1100" b="1" dirty="0" smtClean="0">
                <a:solidFill>
                  <a:srgbClr val="3668C4"/>
                </a:solidFill>
              </a:rPr>
              <a:t>odel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5997459" y="4770302"/>
            <a:ext cx="1026308" cy="1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084168" y="3501008"/>
            <a:ext cx="1422257" cy="886595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2" descr="document logo的圖片搜尋結果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14" y="4174797"/>
            <a:ext cx="504056" cy="53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4" descr="document logo的圖片搜尋結果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37" y="4174797"/>
            <a:ext cx="601216" cy="5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 descr="document logo的圖片搜尋結果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10" y="4173647"/>
            <a:ext cx="504056" cy="53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2" descr="document logo的圖片搜尋結果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691" y="4165950"/>
            <a:ext cx="576064" cy="55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940152" y="4290998"/>
            <a:ext cx="1127363" cy="420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6. Supervised training data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27" name="Picture 46" descr="cloud dialogflow logo的圖片搜尋結果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23" y="4156487"/>
            <a:ext cx="1017636" cy="7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hlinkClick r:id="rId12" action="ppaction://hlinksldjump"/>
          </p:cNvPr>
          <p:cNvSpPr/>
          <p:nvPr/>
        </p:nvSpPr>
        <p:spPr>
          <a:xfrm>
            <a:off x="4716016" y="4900413"/>
            <a:ext cx="1507636" cy="2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Machine learning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pic>
        <p:nvPicPr>
          <p:cNvPr id="30" name="內容版面配置區 7" descr="畫面剪輯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t="1474"/>
          <a:stretch/>
        </p:blipFill>
        <p:spPr>
          <a:xfrm>
            <a:off x="7027567" y="4490827"/>
            <a:ext cx="1031303" cy="1185770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>
            <a:off x="3648654" y="5456134"/>
            <a:ext cx="3418861" cy="0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52" descr="https://guiademarketing.com.br/wp-content/uploads/2017/01/chat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834" y="731284"/>
            <a:ext cx="1039305" cy="9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6190349" y="1097894"/>
            <a:ext cx="874298" cy="382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Chabot</a:t>
            </a:r>
          </a:p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Text / Voice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7543218" y="1495931"/>
            <a:ext cx="0" cy="82809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7320761" y="1522138"/>
            <a:ext cx="0" cy="79132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940152" y="1772816"/>
            <a:ext cx="1305445" cy="40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8. Request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Financial advice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568702" y="1745966"/>
            <a:ext cx="1179761" cy="514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12. Response today financial predictions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7335" y="5759678"/>
            <a:ext cx="1228321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Storage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pic>
        <p:nvPicPr>
          <p:cNvPr id="40" name="內容版面配置區 14" descr="畫面剪輯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05" y="5202350"/>
            <a:ext cx="832152" cy="584572"/>
          </a:xfrm>
          <a:prstGeom prst="rect">
            <a:avLst/>
          </a:prstGeom>
        </p:spPr>
      </p:pic>
      <p:sp>
        <p:nvSpPr>
          <p:cNvPr id="41" name="矩形 40">
            <a:hlinkClick r:id="rId16" action="ppaction://hlinksldjump"/>
          </p:cNvPr>
          <p:cNvSpPr/>
          <p:nvPr/>
        </p:nvSpPr>
        <p:spPr>
          <a:xfrm>
            <a:off x="2672159" y="5871555"/>
            <a:ext cx="1008111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AutoML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08338" y="3808637"/>
            <a:ext cx="1680244" cy="306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5. Labelled Data (Stock related entities)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522849" y="4770302"/>
            <a:ext cx="1381558" cy="1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4149691" y="5507715"/>
            <a:ext cx="2240362" cy="32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7. AutoML Natural Language Entity Extraction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Picture 2" descr="cloud storage logo的圖片搜尋結果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05080"/>
            <a:ext cx="648073" cy="54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loud storage logo的圖片搜尋結果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02350"/>
            <a:ext cx="648072" cy="5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/>
          <p:cNvSpPr/>
          <p:nvPr/>
        </p:nvSpPr>
        <p:spPr>
          <a:xfrm>
            <a:off x="1079627" y="2563381"/>
            <a:ext cx="1080119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chemeClr val="accent2">
                    <a:lumMod val="75000"/>
                  </a:schemeClr>
                </a:solidFill>
              </a:rPr>
              <a:t>Cloud Storage</a:t>
            </a:r>
            <a:endParaRPr lang="zh-HK" altLang="en-US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0" name="Picture 10" descr="cloud datastore的圖片搜尋結果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447" y="2327603"/>
            <a:ext cx="810903" cy="7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單箭頭接點 50"/>
          <p:cNvCxnSpPr/>
          <p:nvPr/>
        </p:nvCxnSpPr>
        <p:spPr>
          <a:xfrm flipH="1">
            <a:off x="6147019" y="2702054"/>
            <a:ext cx="920496" cy="0"/>
          </a:xfrm>
          <a:prstGeom prst="straightConnector1">
            <a:avLst/>
          </a:prstGeom>
          <a:ln w="15875">
            <a:solidFill>
              <a:srgbClr val="00206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hlinkClick r:id="rId20" action="ppaction://hlinksldjump"/>
          </p:cNvPr>
          <p:cNvSpPr/>
          <p:nvPr/>
        </p:nvSpPr>
        <p:spPr>
          <a:xfrm>
            <a:off x="5148064" y="3042110"/>
            <a:ext cx="1080120" cy="410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Datastore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804248" y="3501008"/>
            <a:ext cx="1368152" cy="43204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9. Run Application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(Python)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868144" y="3573016"/>
            <a:ext cx="1368152" cy="864096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6128543" y="2754078"/>
            <a:ext cx="890618" cy="400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10 Store / Retrieve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Prediction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2" name="Picture 1" descr="dialogflow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529718"/>
            <a:ext cx="1512168" cy="395226"/>
          </a:xfrm>
          <a:prstGeom prst="rect">
            <a:avLst/>
          </a:prstGeom>
        </p:spPr>
      </p:pic>
      <p:sp>
        <p:nvSpPr>
          <p:cNvPr id="56" name="矩形 38"/>
          <p:cNvSpPr/>
          <p:nvPr/>
        </p:nvSpPr>
        <p:spPr>
          <a:xfrm>
            <a:off x="179512" y="4077072"/>
            <a:ext cx="1443430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Vision API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5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kumimoji="1" lang="en-US" altLang="zh-CN" dirty="0" err="1" smtClean="0"/>
              <a:t>Chatbot</a:t>
            </a:r>
            <a:r>
              <a:rPr kumimoji="1" lang="en-US" altLang="zh-CN" dirty="0" smtClean="0"/>
              <a:t> Demo</a:t>
            </a:r>
            <a:endParaRPr kumimoji="1" lang="zh-TW" altLang="en-US" dirty="0"/>
          </a:p>
        </p:txBody>
      </p:sp>
      <p:pic>
        <p:nvPicPr>
          <p:cNvPr id="6" name="Picture 5" descr="Screen Shot 2019-07-27 at 23.21.48.png">
            <a:hlinkClick r:id="rId2" tooltip="Click the icon to access to the chatbot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844824"/>
            <a:ext cx="3009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18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260648"/>
            <a:ext cx="2520280" cy="1143000"/>
          </a:xfrm>
        </p:spPr>
        <p:txBody>
          <a:bodyPr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Thank You</a:t>
            </a:r>
            <a:r>
              <a:rPr kumimoji="1" lang="en-US" altLang="zh-TW" i="1" dirty="0" smtClean="0">
                <a:solidFill>
                  <a:srgbClr val="FF0000"/>
                </a:solidFill>
              </a:rPr>
              <a:t>!!</a:t>
            </a:r>
            <a:endParaRPr kumimoji="1"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772816"/>
            <a:ext cx="8640960" cy="1656184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kumimoji="1"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Enjoy Investing </a:t>
            </a:r>
            <a:endParaRPr kumimoji="1" lang="en-US" altLang="zh-TW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kumimoji="1" lang="en-US" altLang="zh-TW" sz="16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spcBef>
                <a:spcPts val="1800"/>
              </a:spcBef>
              <a:buNone/>
            </a:pPr>
            <a:r>
              <a:rPr kumimoji="1"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Earn as much as you can</a:t>
            </a:r>
            <a:r>
              <a:rPr kumimoji="1" lang="en-US" altLang="zh-TW" i="1" dirty="0" smtClean="0">
                <a:solidFill>
                  <a:schemeClr val="accent2">
                    <a:lumMod val="75000"/>
                  </a:schemeClr>
                </a:solidFill>
              </a:rPr>
              <a:t>!!</a:t>
            </a:r>
          </a:p>
        </p:txBody>
      </p:sp>
      <p:pic>
        <p:nvPicPr>
          <p:cNvPr id="5" name="Picture 4" descr="Screen Shot 2019-07-27 at 19.1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85084"/>
            <a:ext cx="3203848" cy="3372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9666" y="3140968"/>
            <a:ext cx="668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87824" y="2204864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💸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💵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💴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💶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💷</a:t>
            </a:r>
            <a:endParaRPr lang="zh-TW" altLang="en-US" sz="2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508104" y="980728"/>
            <a:ext cx="1048762" cy="461665"/>
            <a:chOff x="5508104" y="980728"/>
            <a:chExt cx="1048762" cy="461665"/>
          </a:xfrm>
        </p:grpSpPr>
        <p:sp>
          <p:nvSpPr>
            <p:cNvPr id="11" name="Rectangle 10"/>
            <p:cNvSpPr/>
            <p:nvPr/>
          </p:nvSpPr>
          <p:spPr>
            <a:xfrm>
              <a:off x="5940152" y="980728"/>
              <a:ext cx="360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72200" y="980728"/>
              <a:ext cx="1846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508104" y="980728"/>
              <a:ext cx="360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95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26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7 at 23.49.57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58"/>
            <a:ext cx="4499992" cy="661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Screen Shot 2019-07-27 at 23.45.43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5132"/>
            <a:ext cx="4502990" cy="6626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891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7-28 at 00.23.14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4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9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1045</TotalTime>
  <Words>356</Words>
  <Application>Microsoft Macintosh PowerPoint</Application>
  <PresentationFormat>On-screen Show (4:3)</PresentationFormat>
  <Paragraphs>72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Oriel</vt:lpstr>
      <vt:lpstr>Custom Design</vt:lpstr>
      <vt:lpstr>PowerPoint Presentation</vt:lpstr>
      <vt:lpstr>PowerPoint Presentation</vt:lpstr>
      <vt:lpstr>Solution and business case</vt:lpstr>
      <vt:lpstr>PowerPoint Presentation</vt:lpstr>
      <vt:lpstr>Chatbot Demo</vt:lpstr>
      <vt:lpstr>Thank You!!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Hackimon – Our team member</dc:title>
  <dc:creator>user</dc:creator>
  <cp:keywords>NOT-APPL</cp:keywords>
  <dc:description>NOT-APPL</dc:description>
  <cp:lastModifiedBy>Catherine Wong</cp:lastModifiedBy>
  <cp:revision>80</cp:revision>
  <cp:lastPrinted>2019-07-23T03:52:05Z</cp:lastPrinted>
  <dcterms:created xsi:type="dcterms:W3CDTF">2019-07-19T15:19:01Z</dcterms:created>
  <dcterms:modified xsi:type="dcterms:W3CDTF">2019-07-27T19:46:38Z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NOT-APPL</vt:lpwstr>
  </property>
  <property fmtid="{D5CDD505-2E9C-101B-9397-08002B2CF9AE}" pid="3" name="Source">
    <vt:lpwstr>External</vt:lpwstr>
  </property>
  <property fmtid="{D5CDD505-2E9C-101B-9397-08002B2CF9AE}" pid="4" name="Footers">
    <vt:lpwstr>External No Footers</vt:lpwstr>
  </property>
  <property fmtid="{D5CDD505-2E9C-101B-9397-08002B2CF9AE}" pid="5" name="DocClassification">
    <vt:lpwstr>CLANOTAPP</vt:lpwstr>
  </property>
</Properties>
</file>